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7" r:id="rId4"/>
    <p:sldId id="264" r:id="rId5"/>
    <p:sldId id="259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8" r:id="rId19"/>
    <p:sldId id="279" r:id="rId20"/>
    <p:sldId id="276" r:id="rId21"/>
    <p:sldId id="280" r:id="rId22"/>
    <p:sldId id="281" r:id="rId23"/>
    <p:sldId id="282" r:id="rId24"/>
    <p:sldId id="283" r:id="rId25"/>
    <p:sldId id="262" r:id="rId26"/>
    <p:sldId id="263" r:id="rId27"/>
    <p:sldId id="284" r:id="rId2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473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pavelMerlin/gpt2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avelMerlin/gpt2/blob/main/more.txt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ai.com/research/better-language-models" TargetMode="External"/><Relationship Id="rId3" Type="http://schemas.openxmlformats.org/officeDocument/2006/relationships/hyperlink" Target="https://openai.com/research/gpt-2-1-5b-release" TargetMode="External"/><Relationship Id="rId7" Type="http://schemas.openxmlformats.org/officeDocument/2006/relationships/hyperlink" Target="https://github.com/openai/gpt-2/blob/master/model_card.md" TargetMode="External"/><Relationship Id="rId2" Type="http://schemas.openxmlformats.org/officeDocument/2006/relationships/hyperlink" Target="https://github.com/openai/gpt-2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huggingface.co/course/chapter1/1" TargetMode="External"/><Relationship Id="rId11" Type="http://schemas.openxmlformats.org/officeDocument/2006/relationships/hyperlink" Target="https://www.stateof.ai/2020-transformers.html" TargetMode="External"/><Relationship Id="rId5" Type="http://schemas.openxmlformats.org/officeDocument/2006/relationships/hyperlink" Target="https://github.com/huggingface/transformers" TargetMode="External"/><Relationship Id="rId10" Type="http://schemas.openxmlformats.org/officeDocument/2006/relationships/hyperlink" Target="https://ruder.io/transfer-learning/index.html" TargetMode="External"/><Relationship Id="rId4" Type="http://schemas.openxmlformats.org/officeDocument/2006/relationships/hyperlink" Target="https://en.wikipedia.org/wiki/GPT-2" TargetMode="External"/><Relationship Id="rId9" Type="http://schemas.openxmlformats.org/officeDocument/2006/relationships/hyperlink" Target="https://arxiv.org/abs/2007.0331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376249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Text Generation with GPT-2</a:t>
            </a:r>
            <a:endParaRPr lang="en-US" sz="6036" dirty="0"/>
          </a:p>
        </p:txBody>
      </p:sp>
      <p:sp>
        <p:nvSpPr>
          <p:cNvPr id="7" name="Shape 3"/>
          <p:cNvSpPr/>
          <p:nvPr/>
        </p:nvSpPr>
        <p:spPr>
          <a:xfrm>
            <a:off x="833199" y="585335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19" y="5879276"/>
            <a:ext cx="340162" cy="340162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A6C09271-E4BD-4690-9104-EE6FDCAAAB36}"/>
              </a:ext>
            </a:extLst>
          </p:cNvPr>
          <p:cNvSpPr txBox="1">
            <a:spLocks/>
          </p:cNvSpPr>
          <p:nvPr/>
        </p:nvSpPr>
        <p:spPr>
          <a:xfrm>
            <a:off x="2480667" y="5103338"/>
            <a:ext cx="6866022" cy="1122202"/>
          </a:xfrm>
          <a:prstGeom prst="rect">
            <a:avLst/>
          </a:prstGeom>
        </p:spPr>
        <p:txBody>
          <a:bodyPr rtlCol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800" dirty="0"/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9BAD949A-CF10-4854-A94E-0879F4EE23C2}"/>
              </a:ext>
            </a:extLst>
          </p:cNvPr>
          <p:cNvSpPr txBox="1">
            <a:spLocks/>
          </p:cNvSpPr>
          <p:nvPr/>
        </p:nvSpPr>
        <p:spPr>
          <a:xfrm>
            <a:off x="1318555" y="5848023"/>
            <a:ext cx="4941770" cy="396660"/>
          </a:xfrm>
          <a:prstGeom prst="rect">
            <a:avLst/>
          </a:prstGeom>
        </p:spPr>
        <p:txBody>
          <a:bodyPr rtlCol="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 err="1"/>
              <a:t>Чістяков</a:t>
            </a:r>
            <a:r>
              <a:rPr lang="ru-RU" sz="2000" dirty="0"/>
              <a:t> Павло ІТШІ-21-4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B0F66-02CE-4282-823F-88D9343359A1}"/>
              </a:ext>
            </a:extLst>
          </p:cNvPr>
          <p:cNvSpPr txBox="1"/>
          <p:nvPr/>
        </p:nvSpPr>
        <p:spPr>
          <a:xfrm flipH="1">
            <a:off x="840819" y="6898170"/>
            <a:ext cx="201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Git Repository</a:t>
            </a:r>
            <a:endParaRPr lang="uk-UA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49A216-6C33-44A8-88BD-A5788E1EC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213" y="4061634"/>
            <a:ext cx="11223997" cy="1118357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900B0942-269B-4293-B910-DE111DD0566F}"/>
              </a:ext>
            </a:extLst>
          </p:cNvPr>
          <p:cNvSpPr/>
          <p:nvPr/>
        </p:nvSpPr>
        <p:spPr>
          <a:xfrm>
            <a:off x="744107" y="1132853"/>
            <a:ext cx="6210506" cy="1112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4000" dirty="0"/>
              <a:t>Bigram LM results </a:t>
            </a:r>
            <a:br>
              <a:rPr lang="en-US" sz="4000" dirty="0"/>
            </a:br>
            <a:r>
              <a:rPr lang="en-US" sz="4000" i="1" dirty="0"/>
              <a:t>(1 try)</a:t>
            </a:r>
            <a:endParaRPr lang="uk-UA" sz="4000" i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9AD397-1234-43AF-8BFD-9183FB88C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081" y="1997144"/>
            <a:ext cx="1203400" cy="3632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FB288-1D35-4F87-AD1E-708CA989DE63}"/>
              </a:ext>
            </a:extLst>
          </p:cNvPr>
          <p:cNvSpPr txBox="1"/>
          <p:nvPr/>
        </p:nvSpPr>
        <p:spPr>
          <a:xfrm>
            <a:off x="10590028" y="2042562"/>
            <a:ext cx="10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  <a:endParaRPr lang="uk-U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32A260-A4C5-4BA2-A5CD-AC043105A16F}"/>
              </a:ext>
            </a:extLst>
          </p:cNvPr>
          <p:cNvSpPr txBox="1"/>
          <p:nvPr/>
        </p:nvSpPr>
        <p:spPr>
          <a:xfrm>
            <a:off x="10590027" y="1165655"/>
            <a:ext cx="1833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Epochs   </a:t>
            </a:r>
            <a:r>
              <a:rPr lang="en-US" sz="2800" dirty="0"/>
              <a:t>100</a:t>
            </a:r>
            <a:endParaRPr lang="uk-U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A85274-731F-44EC-9D96-7EEE266240CE}"/>
              </a:ext>
            </a:extLst>
          </p:cNvPr>
          <p:cNvSpPr txBox="1"/>
          <p:nvPr/>
        </p:nvSpPr>
        <p:spPr>
          <a:xfrm>
            <a:off x="1682677" y="6208320"/>
            <a:ext cx="2166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-Log(1/65) = 4.1743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50181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6A09663D-28DD-4F60-A05E-263CC8FE94B4}"/>
              </a:ext>
            </a:extLst>
          </p:cNvPr>
          <p:cNvSpPr/>
          <p:nvPr/>
        </p:nvSpPr>
        <p:spPr>
          <a:xfrm>
            <a:off x="744107" y="978965"/>
            <a:ext cx="6210506" cy="1112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4000" dirty="0"/>
              <a:t>Bigram LM results</a:t>
            </a:r>
            <a:br>
              <a:rPr lang="en-US" sz="4000" dirty="0"/>
            </a:br>
            <a:r>
              <a:rPr lang="en-US" sz="4000" i="1" dirty="0"/>
              <a:t>(2 try)</a:t>
            </a:r>
            <a:endParaRPr lang="uk-UA" sz="4000" i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D16C39-A29D-42A4-B938-B40094292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753" y="1092420"/>
            <a:ext cx="1140196" cy="515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D378EC-98F3-4A06-A734-8FD541BC65EC}"/>
              </a:ext>
            </a:extLst>
          </p:cNvPr>
          <p:cNvSpPr txBox="1"/>
          <p:nvPr/>
        </p:nvSpPr>
        <p:spPr>
          <a:xfrm>
            <a:off x="10590028" y="2042562"/>
            <a:ext cx="1095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</a:t>
            </a:r>
            <a:endParaRPr lang="uk-U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A1BFB-97C0-4A14-B23D-39CE830EC281}"/>
              </a:ext>
            </a:extLst>
          </p:cNvPr>
          <p:cNvSpPr txBox="1"/>
          <p:nvPr/>
        </p:nvSpPr>
        <p:spPr>
          <a:xfrm>
            <a:off x="10590027" y="1165655"/>
            <a:ext cx="183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Epochs</a:t>
            </a:r>
            <a:endParaRPr lang="uk-UA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7B2EC9-71BB-4635-9B1B-39794A957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005" y="1954017"/>
            <a:ext cx="1449944" cy="45787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06418AD-C971-4F8D-91BA-3C63A47FF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58" y="2830924"/>
            <a:ext cx="8005066" cy="454807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D10FC3-B688-4EAB-9592-7C7C06CEC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0402" y="2830924"/>
            <a:ext cx="4873598" cy="45480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AB16B7-8ABC-43AD-B712-A906B7851DFF}"/>
              </a:ext>
            </a:extLst>
          </p:cNvPr>
          <p:cNvSpPr txBox="1"/>
          <p:nvPr/>
        </p:nvSpPr>
        <p:spPr>
          <a:xfrm>
            <a:off x="560958" y="7471302"/>
            <a:ext cx="149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model</a:t>
            </a:r>
            <a:endParaRPr lang="uk-UA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19E819-0F66-4BDC-8E11-90BDE6C3D6AE}"/>
              </a:ext>
            </a:extLst>
          </p:cNvPr>
          <p:cNvSpPr txBox="1"/>
          <p:nvPr/>
        </p:nvSpPr>
        <p:spPr>
          <a:xfrm>
            <a:off x="13336772" y="7456310"/>
            <a:ext cx="149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data</a:t>
            </a:r>
            <a:endParaRPr lang="uk-UA" u="sng" dirty="0"/>
          </a:p>
        </p:txBody>
      </p:sp>
    </p:spTree>
    <p:extLst>
      <p:ext uri="{BB962C8B-B14F-4D97-AF65-F5344CB8AC3E}">
        <p14:creationId xmlns:p14="http://schemas.microsoft.com/office/powerpoint/2010/main" val="2664613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AD8880-AAFB-4B0C-A9F2-E2D2CF18D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976" y="5368700"/>
            <a:ext cx="3887808" cy="1559923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2D536A51-7980-4120-BDA7-5330290F09EA}"/>
              </a:ext>
            </a:extLst>
          </p:cNvPr>
          <p:cNvSpPr/>
          <p:nvPr/>
        </p:nvSpPr>
        <p:spPr>
          <a:xfrm>
            <a:off x="744107" y="978965"/>
            <a:ext cx="6210506" cy="1112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4000" dirty="0"/>
              <a:t>Self Attention</a:t>
            </a:r>
            <a:br>
              <a:rPr lang="en-US" sz="4000" dirty="0"/>
            </a:br>
            <a:endParaRPr lang="uk-UA" sz="4000" i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9BFF44-1421-46D8-A9B3-342502C92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976" y="2554877"/>
            <a:ext cx="3834812" cy="155992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BA511CC-20DE-4F4F-8535-3EE3A35A7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2542" y="238181"/>
            <a:ext cx="3221665" cy="7753238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E568AD5-89C7-43E6-8850-F5922073A791}"/>
              </a:ext>
            </a:extLst>
          </p:cNvPr>
          <p:cNvSpPr/>
          <p:nvPr/>
        </p:nvSpPr>
        <p:spPr>
          <a:xfrm>
            <a:off x="1263256" y="3445483"/>
            <a:ext cx="5148175" cy="3019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21F60BC-FAD3-44DD-B938-AE3D794CBD1C}"/>
              </a:ext>
            </a:extLst>
          </p:cNvPr>
          <p:cNvSpPr/>
          <p:nvPr/>
        </p:nvSpPr>
        <p:spPr>
          <a:xfrm>
            <a:off x="1616147" y="3965942"/>
            <a:ext cx="816690" cy="8166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5F0AC13-9E7A-40FC-A6FB-3BCCB2DEC314}"/>
              </a:ext>
            </a:extLst>
          </p:cNvPr>
          <p:cNvSpPr/>
          <p:nvPr/>
        </p:nvSpPr>
        <p:spPr>
          <a:xfrm>
            <a:off x="3428998" y="3965942"/>
            <a:ext cx="816690" cy="8166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81D4D29-75CC-456B-B3E6-F9F867010C08}"/>
              </a:ext>
            </a:extLst>
          </p:cNvPr>
          <p:cNvSpPr/>
          <p:nvPr/>
        </p:nvSpPr>
        <p:spPr>
          <a:xfrm>
            <a:off x="5234154" y="3965942"/>
            <a:ext cx="816690" cy="8166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08CB8FB-B269-4632-8B04-9D07F5AC3C99}"/>
              </a:ext>
            </a:extLst>
          </p:cNvPr>
          <p:cNvSpPr/>
          <p:nvPr/>
        </p:nvSpPr>
        <p:spPr>
          <a:xfrm>
            <a:off x="1616147" y="5215536"/>
            <a:ext cx="816690" cy="8166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704E8CE-43CF-4D1B-8006-745350440829}"/>
              </a:ext>
            </a:extLst>
          </p:cNvPr>
          <p:cNvSpPr/>
          <p:nvPr/>
        </p:nvSpPr>
        <p:spPr>
          <a:xfrm>
            <a:off x="3428998" y="5215536"/>
            <a:ext cx="816690" cy="8166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540F89BF-5FF7-4A96-9FB2-0304EF1F49B0}"/>
              </a:ext>
            </a:extLst>
          </p:cNvPr>
          <p:cNvSpPr/>
          <p:nvPr/>
        </p:nvSpPr>
        <p:spPr>
          <a:xfrm>
            <a:off x="5234154" y="5215536"/>
            <a:ext cx="816690" cy="8166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1FC68A-E2D6-438F-B155-0E7A0155BB50}"/>
              </a:ext>
            </a:extLst>
          </p:cNvPr>
          <p:cNvSpPr txBox="1"/>
          <p:nvPr/>
        </p:nvSpPr>
        <p:spPr>
          <a:xfrm>
            <a:off x="1946874" y="420025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6206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33A7EAD6-38ED-4822-95C8-E325CC46CFD5}"/>
              </a:ext>
            </a:extLst>
          </p:cNvPr>
          <p:cNvSpPr/>
          <p:nvPr/>
        </p:nvSpPr>
        <p:spPr>
          <a:xfrm>
            <a:off x="744107" y="978965"/>
            <a:ext cx="6210506" cy="1112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4000" dirty="0"/>
              <a:t>Self Attention</a:t>
            </a:r>
            <a:br>
              <a:rPr lang="en-US" sz="4000" dirty="0"/>
            </a:br>
            <a:endParaRPr lang="uk-UA" sz="4000" i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44DDBA-298D-4167-8E5E-49767F009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166" y="1173071"/>
            <a:ext cx="4965034" cy="388212"/>
          </a:xfrm>
          <a:prstGeom prst="rect">
            <a:avLst/>
          </a:prstGeom>
        </p:spPr>
      </p:pic>
      <p:pic>
        <p:nvPicPr>
          <p:cNvPr id="1026" name="Picture 2" descr="Softmax vs LogSoftmax. softmax is a mathematical function… | by Abhirami V  S | Medium">
            <a:extLst>
              <a:ext uri="{FF2B5EF4-FFF2-40B4-BE49-F238E27FC236}">
                <a16:creationId xmlns:a16="http://schemas.microsoft.com/office/drawing/2014/main" id="{1D98369A-9873-469F-835D-78D3E494C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600" y="2782497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E88560-960D-417C-91F8-E08E23EF4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00" y="3042312"/>
            <a:ext cx="7466963" cy="25283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AD24D8-DEC6-4436-AC74-B3BAD809D50E}"/>
              </a:ext>
            </a:extLst>
          </p:cNvPr>
          <p:cNvSpPr txBox="1"/>
          <p:nvPr/>
        </p:nvSpPr>
        <p:spPr>
          <a:xfrm>
            <a:off x="2411790" y="6650470"/>
            <a:ext cx="5869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I       a          m        P       a          v           l          o </a:t>
            </a:r>
            <a:endParaRPr lang="uk-UA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77BD64-3170-4768-A315-3D08FDB667F4}"/>
              </a:ext>
            </a:extLst>
          </p:cNvPr>
          <p:cNvSpPr txBox="1"/>
          <p:nvPr/>
        </p:nvSpPr>
        <p:spPr>
          <a:xfrm>
            <a:off x="2252302" y="7050580"/>
            <a:ext cx="58693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0.1| 0.01 | 0.02 | 0.8 | 0.01 | 0.01 | 0.01 | 0.02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4127341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a Transformer?. An Introduction to Transformers and… | by Maxime |  Inside Machine learning | Medium">
            <a:extLst>
              <a:ext uri="{FF2B5EF4-FFF2-40B4-BE49-F238E27FC236}">
                <a16:creationId xmlns:a16="http://schemas.microsoft.com/office/drawing/2014/main" id="{F2B7A7B8-FF4E-4442-8C58-366BF8D84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924" y="308344"/>
            <a:ext cx="6258918" cy="761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1">
            <a:extLst>
              <a:ext uri="{FF2B5EF4-FFF2-40B4-BE49-F238E27FC236}">
                <a16:creationId xmlns:a16="http://schemas.microsoft.com/office/drawing/2014/main" id="{8C1F706B-1914-44F6-8C19-2A9800556174}"/>
              </a:ext>
            </a:extLst>
          </p:cNvPr>
          <p:cNvSpPr/>
          <p:nvPr/>
        </p:nvSpPr>
        <p:spPr>
          <a:xfrm>
            <a:off x="1104694" y="978965"/>
            <a:ext cx="6210506" cy="1112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4000" dirty="0"/>
              <a:t>Transformer</a:t>
            </a:r>
            <a:endParaRPr lang="uk-UA" sz="40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03435-CA03-4653-87E1-826F3363E2F7}"/>
              </a:ext>
            </a:extLst>
          </p:cNvPr>
          <p:cNvSpPr txBox="1"/>
          <p:nvPr/>
        </p:nvSpPr>
        <p:spPr>
          <a:xfrm>
            <a:off x="1104694" y="1534987"/>
            <a:ext cx="417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Lets create this architecture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04621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63CA24D-5183-478B-8838-53EEA794C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131" y="2974016"/>
            <a:ext cx="8056214" cy="3723461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0E5C8F21-F840-49D8-9A1A-61CB1CF85070}"/>
              </a:ext>
            </a:extLst>
          </p:cNvPr>
          <p:cNvSpPr/>
          <p:nvPr/>
        </p:nvSpPr>
        <p:spPr>
          <a:xfrm>
            <a:off x="1104694" y="978965"/>
            <a:ext cx="6210506" cy="1112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4000" dirty="0"/>
              <a:t>Hyperparameters</a:t>
            </a:r>
            <a:endParaRPr lang="uk-UA" sz="40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CDB53-831A-4D51-85BE-F264AB4ED12C}"/>
              </a:ext>
            </a:extLst>
          </p:cNvPr>
          <p:cNvSpPr txBox="1"/>
          <p:nvPr/>
        </p:nvSpPr>
        <p:spPr>
          <a:xfrm>
            <a:off x="1104694" y="1814010"/>
            <a:ext cx="50081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Why them?</a:t>
            </a:r>
            <a:endParaRPr lang="uk-UA" sz="1200" dirty="0"/>
          </a:p>
        </p:txBody>
      </p:sp>
    </p:spTree>
    <p:extLst>
      <p:ext uri="{BB962C8B-B14F-4D97-AF65-F5344CB8AC3E}">
        <p14:creationId xmlns:p14="http://schemas.microsoft.com/office/powerpoint/2010/main" val="1878337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CC24C6-8CDC-48BF-881D-7C22F06F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370" y="2174354"/>
            <a:ext cx="9845429" cy="428492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B24B0B-E22E-492E-ABDA-2CA006D0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68" y="3537195"/>
            <a:ext cx="2219635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42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4E29B7-C19C-4A4E-A4A2-836EA70CC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336" y="2592617"/>
            <a:ext cx="7989664" cy="32446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A73181A-741A-4938-A453-C8D664BB1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661" y="3303757"/>
            <a:ext cx="2172139" cy="1310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C23CBA-8B99-4690-ADA7-70290670B0C4}"/>
              </a:ext>
            </a:extLst>
          </p:cNvPr>
          <p:cNvSpPr txBox="1"/>
          <p:nvPr/>
        </p:nvSpPr>
        <p:spPr>
          <a:xfrm>
            <a:off x="2235856" y="4872519"/>
            <a:ext cx="1679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Dropout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97687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40B319-2B36-485B-8201-E914EDC21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840" y="2279783"/>
            <a:ext cx="7775747" cy="38552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F0D116-E996-4AB0-BC93-28CEAA96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115" y="3690864"/>
            <a:ext cx="1983700" cy="8478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AB7F9C-5725-4A14-A0CC-C43043D3C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91" y="4207384"/>
            <a:ext cx="333422" cy="88594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D6DF2A-2BE3-483B-82F7-6B1C03934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138" y="4555547"/>
            <a:ext cx="1347122" cy="107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03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396033-CEB2-414C-99B5-78D167B62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457" y="3979382"/>
            <a:ext cx="7826425" cy="381319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0146E9-04FB-4C20-8400-535B06CF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6657" y="130922"/>
            <a:ext cx="5679225" cy="38131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1DB8F4-4656-446E-B856-7342F1C70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848" y="1901175"/>
            <a:ext cx="3935087" cy="384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68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845999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Training GPT-2 on Shakespeare's Texts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5154573" y="2540317"/>
            <a:ext cx="44410" cy="5218152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7" name="Shape 3"/>
          <p:cNvSpPr/>
          <p:nvPr/>
        </p:nvSpPr>
        <p:spPr>
          <a:xfrm>
            <a:off x="5426690" y="301793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8" name="Shape 4"/>
          <p:cNvSpPr/>
          <p:nvPr/>
        </p:nvSpPr>
        <p:spPr>
          <a:xfrm>
            <a:off x="4926747" y="279023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5102364" y="2831901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398776" y="27624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Text Preparation</a:t>
            </a:r>
            <a:endParaRPr lang="en-US" sz="2187" dirty="0"/>
          </a:p>
        </p:txBody>
      </p:sp>
      <p:sp>
        <p:nvSpPr>
          <p:cNvPr id="12" name="Shape 8"/>
          <p:cNvSpPr/>
          <p:nvPr/>
        </p:nvSpPr>
        <p:spPr>
          <a:xfrm>
            <a:off x="5426690" y="483137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13" name="Shape 9"/>
          <p:cNvSpPr/>
          <p:nvPr/>
        </p:nvSpPr>
        <p:spPr>
          <a:xfrm>
            <a:off x="4926747" y="460367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5074027" y="4645342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398776" y="457592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Training</a:t>
            </a:r>
            <a:endParaRPr lang="en-US" sz="2187" dirty="0"/>
          </a:p>
        </p:txBody>
      </p:sp>
      <p:sp>
        <p:nvSpPr>
          <p:cNvPr id="17" name="Shape 13"/>
          <p:cNvSpPr/>
          <p:nvPr/>
        </p:nvSpPr>
        <p:spPr>
          <a:xfrm>
            <a:off x="5426690" y="664481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DD3BA"/>
          </a:solidFill>
          <a:ln/>
        </p:spPr>
      </p:sp>
      <p:sp>
        <p:nvSpPr>
          <p:cNvPr id="18" name="Shape 14"/>
          <p:cNvSpPr/>
          <p:nvPr/>
        </p:nvSpPr>
        <p:spPr>
          <a:xfrm>
            <a:off x="4926747" y="64171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5074027" y="6458783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398776" y="638937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Fine-Tuning</a:t>
            </a:r>
            <a:endParaRPr lang="en-US" sz="2187" dirty="0"/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3D488311-798C-4DFE-A07B-CBDB08EB755A}"/>
              </a:ext>
            </a:extLst>
          </p:cNvPr>
          <p:cNvSpPr/>
          <p:nvPr/>
        </p:nvSpPr>
        <p:spPr>
          <a:xfrm>
            <a:off x="6398776" y="3144553"/>
            <a:ext cx="7335375" cy="14680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2"/>
              </a:lnSpc>
              <a:buNone/>
            </a:pPr>
            <a:r>
              <a:rPr lang="ru-RU" sz="1541" dirty="0" err="1">
                <a:solidFill>
                  <a:srgbClr val="454240"/>
                </a:solidFill>
                <a:ea typeface="DM Sans" pitchFamily="34" charset="-122"/>
              </a:rPr>
              <a:t>Створення</a:t>
            </a:r>
            <a:r>
              <a:rPr lang="ru-RU" sz="1541" dirty="0">
                <a:solidFill>
                  <a:srgbClr val="454240"/>
                </a:solidFill>
                <a:ea typeface="DM Sans" pitchFamily="34" charset="-122"/>
              </a:rPr>
              <a:t> </a:t>
            </a:r>
            <a:r>
              <a:rPr lang="ru-RU" sz="1541" dirty="0" err="1">
                <a:solidFill>
                  <a:srgbClr val="454240"/>
                </a:solidFill>
                <a:ea typeface="DM Sans" pitchFamily="34" charset="-122"/>
              </a:rPr>
              <a:t>датасету</a:t>
            </a:r>
            <a:r>
              <a:rPr lang="ru-RU" sz="1541" dirty="0">
                <a:solidFill>
                  <a:srgbClr val="454240"/>
                </a:solidFill>
                <a:ea typeface="DM Sans" pitchFamily="34" charset="-122"/>
              </a:rPr>
              <a:t> з 70000 </a:t>
            </a:r>
            <a:r>
              <a:rPr lang="ru-RU" sz="1541" dirty="0" err="1">
                <a:solidFill>
                  <a:srgbClr val="454240"/>
                </a:solidFill>
                <a:ea typeface="DM Sans" pitchFamily="34" charset="-122"/>
              </a:rPr>
              <a:t>слів</a:t>
            </a:r>
            <a:r>
              <a:rPr lang="ru-RU" sz="1541" dirty="0">
                <a:solidFill>
                  <a:srgbClr val="454240"/>
                </a:solidFill>
                <a:ea typeface="DM Sans" pitchFamily="34" charset="-122"/>
              </a:rPr>
              <a:t> </a:t>
            </a:r>
            <a:endParaRPr lang="en-US" sz="1541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B4BC7975-AE8B-454D-8FDE-6623A367A2CC}"/>
              </a:ext>
            </a:extLst>
          </p:cNvPr>
          <p:cNvSpPr/>
          <p:nvPr/>
        </p:nvSpPr>
        <p:spPr>
          <a:xfrm>
            <a:off x="6398775" y="6761559"/>
            <a:ext cx="7335375" cy="14680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2"/>
              </a:lnSpc>
              <a:buNone/>
            </a:pPr>
            <a:r>
              <a:rPr lang="ru-RU" sz="1541" dirty="0" err="1">
                <a:solidFill>
                  <a:srgbClr val="454240"/>
                </a:solidFill>
                <a:ea typeface="DM Sans" pitchFamily="34" charset="-122"/>
              </a:rPr>
              <a:t>Використання</a:t>
            </a:r>
            <a:r>
              <a:rPr lang="ru-RU" sz="1541" dirty="0">
                <a:solidFill>
                  <a:srgbClr val="454240"/>
                </a:solidFill>
                <a:ea typeface="DM Sans" pitchFamily="34" charset="-122"/>
              </a:rPr>
              <a:t> </a:t>
            </a:r>
            <a:r>
              <a:rPr lang="ru-RU" sz="1541" dirty="0" err="1">
                <a:solidFill>
                  <a:srgbClr val="454240"/>
                </a:solidFill>
                <a:ea typeface="DM Sans" pitchFamily="34" charset="-122"/>
              </a:rPr>
              <a:t>методів</a:t>
            </a:r>
            <a:r>
              <a:rPr lang="ru-RU" sz="1541" dirty="0">
                <a:solidFill>
                  <a:srgbClr val="454240"/>
                </a:solidFill>
                <a:ea typeface="DM Sans" pitchFamily="34" charset="-122"/>
              </a:rPr>
              <a:t> для </a:t>
            </a:r>
            <a:r>
              <a:rPr lang="ru-RU" sz="1541" dirty="0" err="1">
                <a:solidFill>
                  <a:srgbClr val="454240"/>
                </a:solidFill>
                <a:ea typeface="DM Sans" pitchFamily="34" charset="-122"/>
              </a:rPr>
              <a:t>покращення</a:t>
            </a:r>
            <a:r>
              <a:rPr lang="ru-RU" sz="1541" dirty="0">
                <a:solidFill>
                  <a:srgbClr val="454240"/>
                </a:solidFill>
                <a:ea typeface="DM Sans" pitchFamily="34" charset="-122"/>
              </a:rPr>
              <a:t> </a:t>
            </a:r>
            <a:r>
              <a:rPr lang="en-US" sz="1541" dirty="0">
                <a:solidFill>
                  <a:srgbClr val="454240"/>
                </a:solidFill>
                <a:ea typeface="DM Sans" pitchFamily="34" charset="-122"/>
              </a:rPr>
              <a:t>loss </a:t>
            </a:r>
            <a:r>
              <a:rPr lang="ru-RU" sz="1541" dirty="0" err="1">
                <a:solidFill>
                  <a:srgbClr val="454240"/>
                </a:solidFill>
                <a:ea typeface="DM Sans" pitchFamily="34" charset="-122"/>
              </a:rPr>
              <a:t>функції</a:t>
            </a:r>
            <a:endParaRPr lang="en-US" sz="1541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6B5B9222-DE89-4775-8D01-D44E175B209D}"/>
              </a:ext>
            </a:extLst>
          </p:cNvPr>
          <p:cNvSpPr/>
          <p:nvPr/>
        </p:nvSpPr>
        <p:spPr>
          <a:xfrm>
            <a:off x="6398776" y="4961718"/>
            <a:ext cx="7335375" cy="14680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2"/>
              </a:lnSpc>
              <a:buNone/>
            </a:pPr>
            <a:r>
              <a:rPr lang="ru-RU" sz="1541" dirty="0" err="1">
                <a:solidFill>
                  <a:srgbClr val="454240"/>
                </a:solidFill>
                <a:ea typeface="DM Sans" pitchFamily="34" charset="-122"/>
              </a:rPr>
              <a:t>Порівняння</a:t>
            </a:r>
            <a:r>
              <a:rPr lang="ru-RU" sz="1541" dirty="0">
                <a:solidFill>
                  <a:srgbClr val="454240"/>
                </a:solidFill>
                <a:ea typeface="DM Sans" pitchFamily="34" charset="-122"/>
              </a:rPr>
              <a:t> </a:t>
            </a:r>
            <a:r>
              <a:rPr lang="en-US" sz="1541" dirty="0" err="1">
                <a:solidFill>
                  <a:srgbClr val="454240"/>
                </a:solidFill>
                <a:ea typeface="DM Sans" pitchFamily="34" charset="-122"/>
              </a:rPr>
              <a:t>BigramLanguageModel</a:t>
            </a:r>
            <a:r>
              <a:rPr lang="en-US" sz="1541" dirty="0">
                <a:solidFill>
                  <a:srgbClr val="454240"/>
                </a:solidFill>
                <a:ea typeface="DM Sans" pitchFamily="34" charset="-122"/>
              </a:rPr>
              <a:t> </a:t>
            </a:r>
            <a:r>
              <a:rPr lang="ru-RU" sz="1541" dirty="0">
                <a:solidFill>
                  <a:srgbClr val="454240"/>
                </a:solidFill>
                <a:ea typeface="DM Sans" pitchFamily="34" charset="-122"/>
              </a:rPr>
              <a:t>з </a:t>
            </a:r>
            <a:r>
              <a:rPr lang="en-US" sz="1541" dirty="0">
                <a:solidFill>
                  <a:srgbClr val="454240"/>
                </a:solidFill>
                <a:ea typeface="DM Sans" pitchFamily="34" charset="-122"/>
              </a:rPr>
              <a:t>GPT </a:t>
            </a:r>
            <a:r>
              <a:rPr lang="ru-RU" sz="1541" dirty="0" err="1">
                <a:solidFill>
                  <a:srgbClr val="454240"/>
                </a:solidFill>
                <a:ea typeface="DM Sans" pitchFamily="34" charset="-122"/>
              </a:rPr>
              <a:t>підходом</a:t>
            </a:r>
            <a:r>
              <a:rPr lang="en-US" sz="1541" dirty="0">
                <a:solidFill>
                  <a:srgbClr val="454240"/>
                </a:solidFill>
                <a:ea typeface="DM Sans" pitchFamily="34" charset="-122"/>
              </a:rPr>
              <a:t> </a:t>
            </a:r>
            <a:endParaRPr lang="en-US" sz="154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F5ED98-0B37-4764-90F9-084AAB51F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318" y="391772"/>
            <a:ext cx="6102338" cy="211802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0A66294-92F4-4AF2-A5DD-7621576AC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57" y="1721570"/>
            <a:ext cx="4315427" cy="502037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1B4EE63-7897-4E4E-8421-A4159F1B4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700" y="2692847"/>
            <a:ext cx="5389956" cy="529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29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336361F-739E-45E6-8420-EE059E74B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373" y="1961236"/>
            <a:ext cx="4688958" cy="454057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1048F9-B1AE-46F6-9794-7B16FF705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86" y="1961236"/>
            <a:ext cx="6322514" cy="449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16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FE6FB5-AD0B-450B-9913-2A7ED8CF2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2067" y="1261664"/>
            <a:ext cx="6830378" cy="5706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2986BC-AEEE-4ECB-9CA3-DE14C68C7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450" y="3233093"/>
            <a:ext cx="1914792" cy="1295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85F134-CAA6-4CBF-B9CB-244F236DB2AB}"/>
              </a:ext>
            </a:extLst>
          </p:cNvPr>
          <p:cNvSpPr txBox="1"/>
          <p:nvPr/>
        </p:nvSpPr>
        <p:spPr>
          <a:xfrm>
            <a:off x="2710836" y="5042641"/>
            <a:ext cx="246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 generation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35092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4F9BDB-7080-460F-B3AE-4DF6F2AC3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539" y="3643780"/>
            <a:ext cx="7890645" cy="11710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374F65-E8F4-4EAB-8687-46B84C616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57" y="3058235"/>
            <a:ext cx="4600086" cy="37551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1824E36-88A4-4E60-9054-EB07D7E02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447933"/>
            <a:ext cx="5121325" cy="581542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348C9F64-C4EB-416D-82B0-A27BF6A215C3}"/>
              </a:ext>
            </a:extLst>
          </p:cNvPr>
          <p:cNvSpPr/>
          <p:nvPr/>
        </p:nvSpPr>
        <p:spPr>
          <a:xfrm>
            <a:off x="798057" y="877948"/>
            <a:ext cx="6210506" cy="1112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4000" dirty="0"/>
              <a:t>Results without finetuning</a:t>
            </a:r>
            <a:endParaRPr lang="uk-UA" sz="4000" i="1" dirty="0"/>
          </a:p>
        </p:txBody>
      </p:sp>
    </p:spTree>
    <p:extLst>
      <p:ext uri="{BB962C8B-B14F-4D97-AF65-F5344CB8AC3E}">
        <p14:creationId xmlns:p14="http://schemas.microsoft.com/office/powerpoint/2010/main" val="2213776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9FD4D9-ECC3-4C13-A48E-313975426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317" y="1110640"/>
            <a:ext cx="2017263" cy="4629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90E844-36EE-4861-B745-C830EFB4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733" y="1652897"/>
            <a:ext cx="3562847" cy="26673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223F54-32B4-4AC4-B0A7-E0B0C3FE2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84" y="2280918"/>
            <a:ext cx="4296375" cy="4582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951410-229C-4566-B415-EF2C4B279742}"/>
              </a:ext>
            </a:extLst>
          </p:cNvPr>
          <p:cNvSpPr txBox="1"/>
          <p:nvPr/>
        </p:nvSpPr>
        <p:spPr>
          <a:xfrm>
            <a:off x="977784" y="7086978"/>
            <a:ext cx="149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model</a:t>
            </a:r>
            <a:endParaRPr lang="uk-UA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F6A1E2-583F-434A-BC43-A4ACA4CB94BD}"/>
              </a:ext>
            </a:extLst>
          </p:cNvPr>
          <p:cNvSpPr txBox="1"/>
          <p:nvPr/>
        </p:nvSpPr>
        <p:spPr>
          <a:xfrm>
            <a:off x="13219815" y="7023180"/>
            <a:ext cx="149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data</a:t>
            </a:r>
            <a:endParaRPr lang="uk-UA" u="sng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F949966-90FC-49D4-8613-E29563DE5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731" y="2280918"/>
            <a:ext cx="4546849" cy="4582164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F9073ED9-AEBC-4DCB-9B6F-2122B1AE6B5D}"/>
              </a:ext>
            </a:extLst>
          </p:cNvPr>
          <p:cNvSpPr/>
          <p:nvPr/>
        </p:nvSpPr>
        <p:spPr>
          <a:xfrm>
            <a:off x="896820" y="1110640"/>
            <a:ext cx="6210506" cy="1112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4000" dirty="0"/>
              <a:t>Results</a:t>
            </a:r>
            <a:endParaRPr lang="uk-UA" sz="40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FFC621-32DA-457E-9913-203EE00745E6}"/>
              </a:ext>
            </a:extLst>
          </p:cNvPr>
          <p:cNvSpPr txBox="1"/>
          <p:nvPr/>
        </p:nvSpPr>
        <p:spPr>
          <a:xfrm>
            <a:off x="909082" y="1706060"/>
            <a:ext cx="443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Generated_text_link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74007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20288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How to improve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924889"/>
            <a:ext cx="4542115" cy="2273022"/>
          </a:xfrm>
          <a:prstGeom prst="roundRect">
            <a:avLst>
              <a:gd name="adj" fmla="val 43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406187" y="383226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Content Creation by </a:t>
            </a:r>
            <a:r>
              <a:rPr lang="en-US" sz="2187" dirty="0" err="1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promt</a:t>
            </a:r>
            <a:endParaRPr lang="en-US" sz="2187" dirty="0"/>
          </a:p>
        </p:txBody>
      </p:sp>
      <p:sp>
        <p:nvSpPr>
          <p:cNvPr id="9" name="Shape 5"/>
          <p:cNvSpPr/>
          <p:nvPr/>
        </p:nvSpPr>
        <p:spPr>
          <a:xfrm>
            <a:off x="5597485" y="2924889"/>
            <a:ext cx="4542115" cy="2273022"/>
          </a:xfrm>
          <a:prstGeom prst="roundRect">
            <a:avLst>
              <a:gd name="adj" fmla="val 43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566370" y="3714712"/>
            <a:ext cx="260434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 </a:t>
            </a:r>
            <a:r>
              <a:rPr lang="en-US" sz="2187" dirty="0" err="1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wandb</a:t>
            </a: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to change</a:t>
            </a:r>
          </a:p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   hyperparameters</a:t>
            </a:r>
            <a:endParaRPr lang="en-US" sz="2187" dirty="0"/>
          </a:p>
        </p:txBody>
      </p:sp>
      <p:sp>
        <p:nvSpPr>
          <p:cNvPr id="12" name="Shape 8"/>
          <p:cNvSpPr/>
          <p:nvPr/>
        </p:nvSpPr>
        <p:spPr>
          <a:xfrm>
            <a:off x="833199" y="5420082"/>
            <a:ext cx="9306401" cy="1606510"/>
          </a:xfrm>
          <a:prstGeom prst="roundRect">
            <a:avLst>
              <a:gd name="adj" fmla="val 622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3888938" y="5997059"/>
            <a:ext cx="34262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 libraries to improve loss</a:t>
            </a:r>
            <a:endParaRPr lang="en-US" sz="2187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37993" y="2083237"/>
            <a:ext cx="96289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and Future Directions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785" y="4327206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40688" y="5104805"/>
            <a:ext cx="288297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Change Tokenizer</a:t>
            </a:r>
            <a:endParaRPr lang="en-US" sz="218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832" y="4327207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69832" y="5104805"/>
            <a:ext cx="300180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 </a:t>
            </a:r>
            <a:r>
              <a:rPr lang="en-US" sz="2187" dirty="0" err="1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wandb</a:t>
            </a:r>
            <a:endParaRPr lang="en-US" sz="218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383" y="4327207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99095" y="51048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Generate </a:t>
            </a:r>
            <a:r>
              <a:rPr lang="en-US" sz="2187" dirty="0" err="1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promt</a:t>
            </a:r>
            <a:endParaRPr lang="en-US" sz="2187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CCE170-4698-4749-8CDD-08092E073E0E}"/>
              </a:ext>
            </a:extLst>
          </p:cNvPr>
          <p:cNvSpPr txBox="1"/>
          <p:nvPr/>
        </p:nvSpPr>
        <p:spPr>
          <a:xfrm>
            <a:off x="223285" y="983097"/>
            <a:ext cx="7091915" cy="482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paper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Language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Models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Unsupervised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Multitask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Learners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 [Електронний ресурс]. – Режим доступу: </a:t>
            </a:r>
            <a:r>
              <a:rPr lang="uk-UA" sz="14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https://github.com/openai/gpt-2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(Дата звернення 1.06.2024).</a:t>
            </a:r>
            <a:endParaRPr lang="uk-UA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uk-UA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GPT-2: 1.5B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release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OpenAI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[Електронний ресурс]. – Режим доступу: </a:t>
            </a:r>
            <a:r>
              <a:rPr lang="uk-UA" sz="14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https://openai.com/research/gpt-2-1-5b-release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(Дата звернення 13.06.2024).</a:t>
            </a:r>
            <a:endParaRPr lang="uk-UA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uk-UA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GPT-2 -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Wikipedia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[Електронний ресурс]. – Режим доступу: </a:t>
            </a:r>
            <a:r>
              <a:rPr lang="uk-UA" sz="14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https://en.wikipedia.org/wiki/GPT-2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(Дата звернення 13.04.2024).</a:t>
            </a:r>
            <a:endParaRPr lang="uk-UA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uk-UA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huggingface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transformers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[Електронний ресурс]. – Режим доступу: </a:t>
            </a:r>
            <a:r>
              <a:rPr lang="uk-UA" sz="14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https://github.com/huggingface/transformers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(Дата звернення 3.05.2024).</a:t>
            </a:r>
            <a:endParaRPr lang="uk-UA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3B4BB-4C57-4BCD-9330-4C933A512B63}"/>
              </a:ext>
            </a:extLst>
          </p:cNvPr>
          <p:cNvSpPr txBox="1"/>
          <p:nvPr/>
        </p:nvSpPr>
        <p:spPr>
          <a:xfrm>
            <a:off x="7538485" y="573658"/>
            <a:ext cx="6868630" cy="7655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uk-UA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Transformers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 -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Hugging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Face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NLP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Course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[Електронний ресурс]. – Режим доступу: </a:t>
            </a:r>
            <a:r>
              <a:rPr lang="uk-UA" sz="14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https://huggingface.co/course/chapter1/1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(Дата звернення 13.0</a:t>
            </a:r>
            <a:r>
              <a:rPr lang="ru-RU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.2024).</a:t>
            </a:r>
            <a:endParaRPr lang="uk-UA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uk-UA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OpenAI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GPT-2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card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[Електронний ресурс]. – Режим доступу: </a:t>
            </a:r>
            <a:r>
              <a:rPr lang="uk-UA" sz="14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https://github.com/openai/gpt-2/blob/master/model_card.md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(Дата звернення 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04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.2024).</a:t>
            </a:r>
            <a:endParaRPr lang="uk-UA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uk-UA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Better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Language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Models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Their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Implications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[Електронний ресурс]. – Режим доступу: </a:t>
            </a:r>
            <a:r>
              <a:rPr lang="uk-UA" sz="14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https://openai.com/research/better-language-models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(Дата звернення 13.05.2024).</a:t>
            </a:r>
            <a:endParaRPr lang="uk-UA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uk-UA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8.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Towards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Trustworthy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AI: A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Research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Agenda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[Електронний ресурс]. – Режим доступу: </a:t>
            </a:r>
            <a:r>
              <a:rPr lang="uk-UA" sz="14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https://arxiv.org/abs/2007.03317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(Дата звернення 3.0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.2024).</a:t>
            </a:r>
            <a:endParaRPr lang="uk-UA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uk-UA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9.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Transfer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Learning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NLP -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Overview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[Електронний ресурс]. – Режим доступу: </a:t>
            </a:r>
            <a:r>
              <a:rPr lang="uk-UA" sz="14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https://ruder.io/transfer-learning/index.html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(Дата звернення 13.05.2024).</a:t>
            </a:r>
            <a:endParaRPr lang="uk-UA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uk-UA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10.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 2020: </a:t>
            </a:r>
            <a:r>
              <a:rPr lang="uk-UA" sz="14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Transformers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[Електронний ресурс]. – Режим доступу: </a:t>
            </a:r>
            <a:r>
              <a:rPr lang="uk-UA" sz="14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https://www.stateof.ai/2020-transformers.html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(Дата звернення 1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.0</a:t>
            </a:r>
            <a:r>
              <a:rPr lang="en-US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uk-UA" sz="1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.2024).</a:t>
            </a:r>
            <a:endParaRPr lang="uk-UA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br>
              <a:rPr lang="uk-UA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uk-UA" sz="1400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4169C6F0-9C00-4CBF-920F-62104F3AD67C}"/>
              </a:ext>
            </a:extLst>
          </p:cNvPr>
          <p:cNvSpPr/>
          <p:nvPr/>
        </p:nvSpPr>
        <p:spPr>
          <a:xfrm>
            <a:off x="319592" y="208097"/>
            <a:ext cx="6210506" cy="1112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4000" dirty="0"/>
              <a:t>Sources</a:t>
            </a:r>
            <a:endParaRPr lang="uk-UA" sz="4000" i="1" dirty="0"/>
          </a:p>
        </p:txBody>
      </p:sp>
    </p:spTree>
    <p:extLst>
      <p:ext uri="{BB962C8B-B14F-4D97-AF65-F5344CB8AC3E}">
        <p14:creationId xmlns:p14="http://schemas.microsoft.com/office/powerpoint/2010/main" val="2557748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591425" y="974043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1919949" y="3698319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03CBBC4-E631-4C05-9AD6-5CE3A568D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263" y="2362788"/>
            <a:ext cx="4771192" cy="482937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31D83A6-73BF-455E-A5EF-21B288086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96" y="5403895"/>
            <a:ext cx="2945802" cy="151941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A5EC546-3F18-4ACD-9FE6-AF9DF411D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81" y="2623256"/>
            <a:ext cx="8202309" cy="18468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DCE3BDBB-6420-4B43-BCF2-65B4E6C67843}"/>
              </a:ext>
            </a:extLst>
          </p:cNvPr>
          <p:cNvSpPr/>
          <p:nvPr/>
        </p:nvSpPr>
        <p:spPr>
          <a:xfrm>
            <a:off x="1443661" y="911607"/>
            <a:ext cx="9297472" cy="1223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16"/>
              </a:lnSpc>
              <a:buNone/>
            </a:pPr>
            <a:r>
              <a:rPr lang="en-US" sz="3853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Simple Tokenizer</a:t>
            </a:r>
            <a:endParaRPr lang="en-US" sz="3853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9FEDA3-4083-436C-8436-A0254F312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037" y="2559322"/>
            <a:ext cx="9591756" cy="408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0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427170" y="495697"/>
            <a:ext cx="9297472" cy="1223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16"/>
              </a:lnSpc>
              <a:buNone/>
            </a:pPr>
            <a:r>
              <a:rPr lang="en-US" sz="3853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Encoding</a:t>
            </a:r>
            <a:endParaRPr lang="en-US" sz="3853" dirty="0"/>
          </a:p>
        </p:txBody>
      </p:sp>
      <p:sp>
        <p:nvSpPr>
          <p:cNvPr id="5" name="Text 2"/>
          <p:cNvSpPr/>
          <p:nvPr/>
        </p:nvSpPr>
        <p:spPr>
          <a:xfrm>
            <a:off x="3629291" y="2514698"/>
            <a:ext cx="2446615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92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</a:rPr>
              <a:t>Encoding</a:t>
            </a:r>
            <a:endParaRPr lang="en-US" sz="1927" dirty="0"/>
          </a:p>
        </p:txBody>
      </p:sp>
      <p:sp>
        <p:nvSpPr>
          <p:cNvPr id="6" name="Text 3"/>
          <p:cNvSpPr/>
          <p:nvPr/>
        </p:nvSpPr>
        <p:spPr>
          <a:xfrm>
            <a:off x="3629291" y="2391945"/>
            <a:ext cx="4409956" cy="14680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2"/>
              </a:lnSpc>
              <a:buNone/>
            </a:pPr>
            <a:endParaRPr lang="en-US" sz="1541" dirty="0"/>
          </a:p>
        </p:txBody>
      </p:sp>
      <p:sp>
        <p:nvSpPr>
          <p:cNvPr id="7" name="Text 4"/>
          <p:cNvSpPr/>
          <p:nvPr/>
        </p:nvSpPr>
        <p:spPr>
          <a:xfrm>
            <a:off x="9375220" y="2456886"/>
            <a:ext cx="2446615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92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Decode</a:t>
            </a:r>
            <a:endParaRPr lang="en-US" sz="1927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029A072-77FF-49B2-AFB1-B12B3DE83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74" y="1833807"/>
            <a:ext cx="2588672" cy="405235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3FCAE5E-EA67-4729-809E-1678851B6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8976" y="1523231"/>
            <a:ext cx="2864818" cy="418797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969F919-5529-4701-B8CA-A825711FC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291" y="3570588"/>
            <a:ext cx="2556567" cy="306921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119A491-51E9-458A-AD5C-C8CE69517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6560" y="3611552"/>
            <a:ext cx="4448796" cy="9335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C8E9D6-FCD3-466A-A9CA-9E94AFB37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182" y="2335795"/>
            <a:ext cx="9034957" cy="232847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AD1477-6774-45B3-9C11-07A73F5B6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482" y="4940876"/>
            <a:ext cx="10469436" cy="2324424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BA03BF66-537E-4EF4-9556-8C7C8C7A51DD}"/>
              </a:ext>
            </a:extLst>
          </p:cNvPr>
          <p:cNvSpPr/>
          <p:nvPr/>
        </p:nvSpPr>
        <p:spPr>
          <a:xfrm>
            <a:off x="1413038" y="835939"/>
            <a:ext cx="9297472" cy="1223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16"/>
              </a:lnSpc>
              <a:buNone/>
            </a:pPr>
            <a:r>
              <a:rPr lang="en-US" sz="3853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Tokenization</a:t>
            </a:r>
            <a:endParaRPr lang="en-US" sz="3853" dirty="0"/>
          </a:p>
        </p:txBody>
      </p:sp>
    </p:spTree>
    <p:extLst>
      <p:ext uri="{BB962C8B-B14F-4D97-AF65-F5344CB8AC3E}">
        <p14:creationId xmlns:p14="http://schemas.microsoft.com/office/powerpoint/2010/main" val="555078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2516820-6537-46E4-80D4-F3AC99D30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237" y="2763111"/>
            <a:ext cx="4505954" cy="171473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4B00AC-FCA4-44C0-B773-D9208DB7D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237" y="5134176"/>
            <a:ext cx="6992326" cy="2057687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16C1D709-0833-4601-A3A8-232CA32E983E}"/>
              </a:ext>
            </a:extLst>
          </p:cNvPr>
          <p:cNvSpPr/>
          <p:nvPr/>
        </p:nvSpPr>
        <p:spPr>
          <a:xfrm>
            <a:off x="1104694" y="843333"/>
            <a:ext cx="6210506" cy="1223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4000" dirty="0"/>
              <a:t>Data Preparation for Transformer</a:t>
            </a:r>
            <a:endParaRPr lang="uk-UA" sz="4000" dirty="0"/>
          </a:p>
        </p:txBody>
      </p:sp>
    </p:spTree>
    <p:extLst>
      <p:ext uri="{BB962C8B-B14F-4D97-AF65-F5344CB8AC3E}">
        <p14:creationId xmlns:p14="http://schemas.microsoft.com/office/powerpoint/2010/main" val="1922754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7A51D0-6CBF-4283-8B60-F554783AB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387" y="601664"/>
            <a:ext cx="6947620" cy="7026272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677A386E-9533-4F1E-9808-A3F5A3489B3E}"/>
              </a:ext>
            </a:extLst>
          </p:cNvPr>
          <p:cNvSpPr/>
          <p:nvPr/>
        </p:nvSpPr>
        <p:spPr>
          <a:xfrm>
            <a:off x="1104694" y="843333"/>
            <a:ext cx="6210506" cy="1223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4000" dirty="0"/>
              <a:t>Transformer Attention</a:t>
            </a:r>
            <a:endParaRPr lang="uk-UA" sz="40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C761194-40D2-422E-B49D-4D119CCD9BA1}"/>
              </a:ext>
            </a:extLst>
          </p:cNvPr>
          <p:cNvSpPr/>
          <p:nvPr/>
        </p:nvSpPr>
        <p:spPr>
          <a:xfrm>
            <a:off x="1728546" y="4114800"/>
            <a:ext cx="606056" cy="606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77F760F-45CA-454D-AEFD-05A02A9FE575}"/>
              </a:ext>
            </a:extLst>
          </p:cNvPr>
          <p:cNvSpPr/>
          <p:nvPr/>
        </p:nvSpPr>
        <p:spPr>
          <a:xfrm>
            <a:off x="2667756" y="4114800"/>
            <a:ext cx="606056" cy="6060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29610CF-85B7-4B1E-ABB3-3EAB86ED3A05}"/>
              </a:ext>
            </a:extLst>
          </p:cNvPr>
          <p:cNvSpPr/>
          <p:nvPr/>
        </p:nvSpPr>
        <p:spPr>
          <a:xfrm>
            <a:off x="3606966" y="4114800"/>
            <a:ext cx="606056" cy="6060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E332B31-334E-4865-B977-7A8681C94FAB}"/>
              </a:ext>
            </a:extLst>
          </p:cNvPr>
          <p:cNvSpPr/>
          <p:nvPr/>
        </p:nvSpPr>
        <p:spPr>
          <a:xfrm>
            <a:off x="4546176" y="4114800"/>
            <a:ext cx="606056" cy="6060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479755-551C-48FF-9176-84BA7430AE04}"/>
              </a:ext>
            </a:extLst>
          </p:cNvPr>
          <p:cNvSpPr txBox="1"/>
          <p:nvPr/>
        </p:nvSpPr>
        <p:spPr>
          <a:xfrm>
            <a:off x="2873568" y="4233162"/>
            <a:ext cx="5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7725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57C054-00AC-4CE6-9143-779C32F1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809" y="487819"/>
            <a:ext cx="7230484" cy="7211431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A5E03D17-7371-48A1-92E0-AA40728F2434}"/>
              </a:ext>
            </a:extLst>
          </p:cNvPr>
          <p:cNvSpPr/>
          <p:nvPr/>
        </p:nvSpPr>
        <p:spPr>
          <a:xfrm>
            <a:off x="744107" y="715743"/>
            <a:ext cx="6210506" cy="1223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4000" dirty="0"/>
              <a:t>Bigram LM choosing</a:t>
            </a:r>
            <a:endParaRPr lang="uk-UA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263BB1-7D9E-4BB0-AE17-2EA5F731E1CA}"/>
              </a:ext>
            </a:extLst>
          </p:cNvPr>
          <p:cNvSpPr txBox="1"/>
          <p:nvPr/>
        </p:nvSpPr>
        <p:spPr>
          <a:xfrm>
            <a:off x="744107" y="1709507"/>
            <a:ext cx="50081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200" dirty="0" err="1"/>
              <a:t>Біграма</a:t>
            </a:r>
            <a:r>
              <a:rPr lang="uk-UA" sz="1200" dirty="0"/>
              <a:t> </a:t>
            </a:r>
            <a:r>
              <a:rPr lang="en-US" sz="1200" dirty="0"/>
              <a:t>Language Model </a:t>
            </a:r>
            <a:r>
              <a:rPr lang="uk-UA" sz="1200" dirty="0"/>
              <a:t>представляє собою просту і зрозумілу модель, яка оцінює ймовірність речення, базуючись на ймовірностях </a:t>
            </a:r>
            <a:r>
              <a:rPr lang="uk-UA" sz="1200" dirty="0" err="1"/>
              <a:t>біграм</a:t>
            </a:r>
            <a:r>
              <a:rPr lang="uk-UA" sz="1200" dirty="0"/>
              <a:t> — пар послідовних слів.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BDD61E-5825-4026-993F-617066AB0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07" y="4709801"/>
            <a:ext cx="3184880" cy="98105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37682D2-32D7-4358-8EB2-6E8E9C493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07" y="5878221"/>
            <a:ext cx="5412143" cy="100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2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554</Words>
  <Application>Microsoft Office PowerPoint</Application>
  <PresentationFormat>Произвольный</PresentationFormat>
  <Paragraphs>86</Paragraphs>
  <Slides>27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Libre Baskerville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pavlo.chistiakov@nure.ua</dc:creator>
  <cp:lastModifiedBy>Pavel</cp:lastModifiedBy>
  <cp:revision>5</cp:revision>
  <dcterms:created xsi:type="dcterms:W3CDTF">2024-06-14T16:07:37Z</dcterms:created>
  <dcterms:modified xsi:type="dcterms:W3CDTF">2024-06-20T11:59:05Z</dcterms:modified>
</cp:coreProperties>
</file>